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  <p:sldMasterId id="2147483717" r:id="rId2"/>
  </p:sldMasterIdLst>
  <p:notesMasterIdLst>
    <p:notesMasterId r:id="rId22"/>
  </p:notesMasterIdLst>
  <p:handoutMasterIdLst>
    <p:handoutMasterId r:id="rId23"/>
  </p:handoutMasterIdLst>
  <p:sldIdLst>
    <p:sldId id="985" r:id="rId3"/>
    <p:sldId id="951" r:id="rId4"/>
    <p:sldId id="998" r:id="rId5"/>
    <p:sldId id="1006" r:id="rId6"/>
    <p:sldId id="1009" r:id="rId7"/>
    <p:sldId id="987" r:id="rId8"/>
    <p:sldId id="989" r:id="rId9"/>
    <p:sldId id="991" r:id="rId10"/>
    <p:sldId id="999" r:id="rId11"/>
    <p:sldId id="993" r:id="rId12"/>
    <p:sldId id="1001" r:id="rId13"/>
    <p:sldId id="1004" r:id="rId14"/>
    <p:sldId id="1010" r:id="rId15"/>
    <p:sldId id="994" r:id="rId16"/>
    <p:sldId id="1002" r:id="rId17"/>
    <p:sldId id="1003" r:id="rId18"/>
    <p:sldId id="1011" r:id="rId19"/>
    <p:sldId id="995" r:id="rId20"/>
    <p:sldId id="984" r:id="rId2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00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929F9F4-4A8F-4326-A1B4-22849713DDAB}" styleName="Estilo oscuro 1 - Énfasis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75DCB02-9BB8-47FD-8907-85C794F793BA}" styleName="Estilo temático 1 - Énfasis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Estilo o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Estilo oscuro 2 - Énfasis 3/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82100" autoAdjust="0"/>
  </p:normalViewPr>
  <p:slideViewPr>
    <p:cSldViewPr>
      <p:cViewPr varScale="1">
        <p:scale>
          <a:sx n="56" d="100"/>
          <a:sy n="56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766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23" tIns="45862" rIns="91723" bIns="45862" numCol="1" anchor="t" anchorCtr="0" compatLnSpc="1">
            <a:prstTxWarp prst="textNoShape">
              <a:avLst/>
            </a:prstTxWarp>
          </a:bodyPr>
          <a:lstStyle>
            <a:lvl1pPr defTabSz="917575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23" tIns="45862" rIns="91723" bIns="45862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fld id="{B5E59243-4967-46F5-956C-023A243E28CE}" type="datetimeFigureOut">
              <a:rPr lang="es-CR"/>
              <a:pPr>
                <a:defRPr/>
              </a:pPr>
              <a:t>24/06/2013</a:t>
            </a:fld>
            <a:endParaRPr lang="es-C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23" tIns="45862" rIns="91723" bIns="45862" numCol="1" anchor="b" anchorCtr="0" compatLnSpc="1">
            <a:prstTxWarp prst="textNoShape">
              <a:avLst/>
            </a:prstTxWarp>
          </a:bodyPr>
          <a:lstStyle>
            <a:lvl1pPr defTabSz="917575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23" tIns="45862" rIns="91723" bIns="45862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fld id="{B6C19357-0250-4E8A-8AAD-AFC02278F414}" type="slidenum">
              <a:rPr lang="es-CR"/>
              <a:pPr>
                <a:defRPr/>
              </a:pPr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959601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3" tIns="46586" rIns="93173" bIns="46586" numCol="1" anchor="t" anchorCtr="0" compatLnSpc="1">
            <a:prstTxWarp prst="textNoShape">
              <a:avLst/>
            </a:prstTxWarp>
          </a:bodyPr>
          <a:lstStyle>
            <a:lvl1pPr defTabSz="917575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3" tIns="46586" rIns="93173" bIns="46586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fld id="{9B4B3898-EF1F-415F-A65F-E44A6865A521}" type="datetimeFigureOut">
              <a:rPr lang="en-US"/>
              <a:pPr>
                <a:defRPr/>
              </a:pPr>
              <a:t>6/24/2013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85" tIns="46442" rIns="92885" bIns="46442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3" tIns="46586" rIns="93173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3" tIns="46586" rIns="93173" bIns="46586" numCol="1" anchor="b" anchorCtr="0" compatLnSpc="1">
            <a:prstTxWarp prst="textNoShape">
              <a:avLst/>
            </a:prstTxWarp>
          </a:bodyPr>
          <a:lstStyle>
            <a:lvl1pPr defTabSz="917575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3" tIns="46586" rIns="93173" bIns="46586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fld id="{6DB0DED2-19A6-42BC-8929-A0A5E9C6564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104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R" dirty="0" smtClean="0">
              <a:ea typeface="ＭＳ Ｐゴシック"/>
              <a:cs typeface="ＭＳ Ｐゴシック"/>
            </a:endParaRPr>
          </a:p>
        </p:txBody>
      </p:sp>
      <p:sp>
        <p:nvSpPr>
          <p:cNvPr id="4" name="3 Marcador de número de diapositiva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3173" tIns="46586" rIns="93173" bIns="46586" anchor="b"/>
          <a:lstStyle/>
          <a:p>
            <a:pPr algn="r" defTabSz="917575">
              <a:defRPr/>
            </a:pPr>
            <a:fld id="{C364E7D2-CD8D-4930-83DB-28824C64E148}" type="slidenum">
              <a:rPr lang="en-US" sz="1200">
                <a:ea typeface="+mn-ea"/>
                <a:cs typeface="+mn-cs"/>
              </a:rPr>
              <a:pPr algn="r" defTabSz="917575">
                <a:defRPr/>
              </a:pPr>
              <a:t>1</a:t>
            </a:fld>
            <a:endParaRPr lang="en-US" sz="1200"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s-ES" smtClean="0">
                <a:ea typeface="ＭＳ Ｐゴシック"/>
                <a:cs typeface="ＭＳ Ｐゴシック"/>
              </a:rPr>
              <a:t>El ejercicio de la planificación regional, se orienta hacia propuestas de acciones que contribuyan al aumento de la producción del país y la competitividad; un desarrollo humano sostenible e inclusivo, con equidad territorial y pertinencia cultural; una mejor distribución del ingreso y de los servicios; así como propiciar la participación ciudadana, concertación y transparencia, en un enfoque sinergístico del desarrollo; la racionalidad y eficiencia administrativa, con alto nivel de desconcentración y aproximación de los servicios institucionales a los ámbitos regionales y locales.</a:t>
            </a:r>
            <a:endParaRPr lang="es-CR" smtClean="0">
              <a:ea typeface="ＭＳ Ｐゴシック"/>
              <a:cs typeface="ＭＳ Ｐゴシック"/>
            </a:endParaRPr>
          </a:p>
          <a:p>
            <a:endParaRPr lang="es-CR" smtClean="0">
              <a:ea typeface="ＭＳ Ｐゴシック"/>
              <a:cs typeface="ＭＳ Ｐゴシック"/>
            </a:endParaRPr>
          </a:p>
        </p:txBody>
      </p:sp>
      <p:sp>
        <p:nvSpPr>
          <p:cNvPr id="31748" name="3 Marcador de número de diapositiva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3" tIns="46586" rIns="93173" bIns="46586" anchor="b"/>
          <a:lstStyle/>
          <a:p>
            <a:pPr algn="r" defTabSz="917575"/>
            <a:fld id="{03299BE4-3673-4A4A-B331-3AAF6F75B2EF}" type="slidenum">
              <a:rPr lang="en-US" sz="1200"/>
              <a:pPr algn="r" defTabSz="917575"/>
              <a:t>10</a:t>
            </a:fld>
            <a:endParaRPr 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9E24544-8D1C-4E64-A17D-03ECB193B71C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ts val="620"/>
              </a:spcBef>
            </a:pPr>
            <a:r>
              <a:rPr lang="es-ES" sz="5100"/>
              <a:t>Ley de Planificación Nacional 5525</a:t>
            </a:r>
            <a:r>
              <a:rPr lang="en-US" sz="5100"/>
              <a:t>.</a:t>
            </a:r>
          </a:p>
          <a:p>
            <a:pPr eaLnBrk="1" hangingPunct="1">
              <a:lnSpc>
                <a:spcPct val="120000"/>
              </a:lnSpc>
              <a:spcBef>
                <a:spcPts val="1240"/>
              </a:spcBef>
            </a:pPr>
            <a:r>
              <a:rPr lang="es-CR" sz="5100"/>
              <a:t>La Ley General de la Administración Pública 6227: la Administración Pública debe operar bajo la dirección política, de manera que sus actividades y recursos legalmente se canalicen unitaria e integralmente a la solución de los problemas del país, y en función de los derechos de los habitantes. </a:t>
            </a:r>
          </a:p>
          <a:p>
            <a:pPr lvl="1" eaLnBrk="1" hangingPunct="1">
              <a:lnSpc>
                <a:spcPct val="120000"/>
              </a:lnSpc>
              <a:spcBef>
                <a:spcPts val="620"/>
              </a:spcBef>
            </a:pPr>
            <a:r>
              <a:rPr lang="es-CR" sz="5100"/>
              <a:t>El Poder Ejecutivo tiene que ordenar las actividades de esos entes, imponiéndoles las metas y los tipos de medios para realizarlas, lo anterior para lograr la unidad e integralidad de visión y acción de todos esos ministerios y entes.</a:t>
            </a:r>
            <a:endParaRPr lang="en-US" sz="5100"/>
          </a:p>
          <a:p>
            <a:pPr eaLnBrk="1" hangingPunct="1">
              <a:lnSpc>
                <a:spcPct val="120000"/>
              </a:lnSpc>
              <a:spcBef>
                <a:spcPts val="1240"/>
              </a:spcBef>
            </a:pPr>
            <a:r>
              <a:rPr lang="es-CR" sz="5100"/>
              <a:t> La Ley 8131 de Administración Financiera de la República y Presupuestos Públicos establece la sujeción al PND de la formulación presupuestaria de los entes y órganos del Estado y de sus Planes Operativos Institucionales. </a:t>
            </a:r>
          </a:p>
          <a:p>
            <a:pPr lvl="1" eaLnBrk="1" hangingPunct="1">
              <a:lnSpc>
                <a:spcPct val="120000"/>
              </a:lnSpc>
              <a:spcBef>
                <a:spcPts val="620"/>
              </a:spcBef>
            </a:pPr>
            <a:r>
              <a:rPr lang="es-CR" sz="5100"/>
              <a:t>Toda asignación presupuestaria debe estar justificada en una planificación programática, evaluable, fiscalizada y supervisada por la Contraloría General de la República, el Ministerio de Hacienda y MIDEPLAN según sus competencias propias.</a:t>
            </a:r>
            <a:endParaRPr lang="en-US" sz="5100"/>
          </a:p>
          <a:p>
            <a:pPr eaLnBrk="1" hangingPunct="1">
              <a:lnSpc>
                <a:spcPct val="120000"/>
              </a:lnSpc>
              <a:spcBef>
                <a:spcPts val="1240"/>
              </a:spcBef>
            </a:pPr>
            <a:r>
              <a:rPr lang="es-CR" sz="5100"/>
              <a:t> Pertinencia de los programas y proyectos de inversión pública y de crédito externo, contemplada en los artículos 9 y 10 de la Ley 5525.</a:t>
            </a:r>
            <a:endParaRPr lang="en-US" sz="5100"/>
          </a:p>
          <a:p>
            <a:pPr eaLnBrk="1" hangingPunct="1">
              <a:spcBef>
                <a:spcPct val="0"/>
              </a:spcBef>
            </a:pPr>
            <a:endParaRPr lang="es-CR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131A69-13C3-4713-A5DD-F164C1E22732}" type="slidenum">
              <a:rPr lang="en-US" smtClean="0">
                <a:solidFill>
                  <a:prstClr val="black"/>
                </a:solidFill>
                <a:latin typeface="Arial" pitchFamily="34" charset="0"/>
              </a:rPr>
              <a:pPr>
                <a:defRPr/>
              </a:pPr>
              <a:t>12</a:t>
            </a:fld>
            <a:endParaRPr lang="en-US" smtClean="0">
              <a:solidFill>
                <a:prstClr val="black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R" smtClean="0">
              <a:ea typeface="ＭＳ Ｐゴシック"/>
              <a:cs typeface="ＭＳ Ｐゴシック"/>
            </a:endParaRPr>
          </a:p>
        </p:txBody>
      </p:sp>
      <p:sp>
        <p:nvSpPr>
          <p:cNvPr id="29700" name="3 Marcador de número de diapositiva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3" tIns="46586" rIns="93173" bIns="46586" anchor="b"/>
          <a:lstStyle/>
          <a:p>
            <a:pPr algn="r" defTabSz="917575"/>
            <a:fld id="{41C8070E-675E-4B06-A19D-79F8B939F715}" type="slidenum">
              <a:rPr lang="en-US" sz="1200"/>
              <a:pPr algn="r" defTabSz="917575"/>
              <a:t>13</a:t>
            </a:fld>
            <a:endParaRPr lang="en-US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R" smtClean="0">
              <a:ea typeface="ＭＳ Ｐゴシック"/>
              <a:cs typeface="ＭＳ Ｐゴシック"/>
            </a:endParaRPr>
          </a:p>
        </p:txBody>
      </p:sp>
      <p:sp>
        <p:nvSpPr>
          <p:cNvPr id="33796" name="3 Marcador de número de diapositiva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3" tIns="46586" rIns="93173" bIns="46586" anchor="b"/>
          <a:lstStyle/>
          <a:p>
            <a:pPr algn="r" defTabSz="917575"/>
            <a:fld id="{989B8206-B1B1-4810-A3FF-25F6B5C8F3B3}" type="slidenum">
              <a:rPr lang="en-US" sz="1200"/>
              <a:pPr algn="r" defTabSz="917575"/>
              <a:t>14</a:t>
            </a:fld>
            <a:endParaRPr lang="en-US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9E24544-8D1C-4E64-A17D-03ECB193B71C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9E24544-8D1C-4E64-A17D-03ECB193B71C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1100" y="706438"/>
            <a:ext cx="4648200" cy="34861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0090" y="4414839"/>
            <a:ext cx="5610224" cy="418465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just" eaLnBrk="1" hangingPunct="1">
              <a:spcBef>
                <a:spcPct val="0"/>
              </a:spcBef>
              <a:spcAft>
                <a:spcPts val="1200"/>
              </a:spcAft>
            </a:pPr>
            <a:r>
              <a:rPr lang="es-ES" smtClean="0">
                <a:ea typeface="ＭＳ Ｐゴシック"/>
                <a:cs typeface="ＭＳ Ｐゴシック"/>
              </a:rPr>
              <a:t>El apoyo político fue dado en Consejo de Gobierno</a:t>
            </a:r>
          </a:p>
          <a:p>
            <a:pPr algn="just" eaLnBrk="1" hangingPunct="1">
              <a:spcBef>
                <a:spcPct val="0"/>
              </a:spcBef>
              <a:spcAft>
                <a:spcPts val="1200"/>
              </a:spcAft>
            </a:pPr>
            <a:r>
              <a:rPr lang="es-ES" smtClean="0">
                <a:ea typeface="ＭＳ Ｐゴシック"/>
                <a:cs typeface="ＭＳ Ｐゴシック"/>
              </a:rPr>
              <a:t>Normativa legal: Ley de Planificación 5525: “Intensificar el crecimiento de la producción y de la productividad del país. </a:t>
            </a:r>
          </a:p>
          <a:p>
            <a:pPr algn="just" eaLnBrk="1" hangingPunct="1">
              <a:spcBef>
                <a:spcPct val="0"/>
              </a:spcBef>
              <a:spcAft>
                <a:spcPts val="1200"/>
              </a:spcAft>
            </a:pPr>
            <a:r>
              <a:rPr lang="es-ES" smtClean="0">
                <a:ea typeface="ＭＳ Ｐゴシック"/>
                <a:cs typeface="ＭＳ Ｐゴシック"/>
              </a:rPr>
              <a:t>Promover la mejor distribución del ingreso y de los servicios sociales que presta el Estado. </a:t>
            </a:r>
          </a:p>
          <a:p>
            <a:pPr algn="just" eaLnBrk="1" hangingPunct="1">
              <a:spcBef>
                <a:spcPct val="0"/>
              </a:spcBef>
            </a:pPr>
            <a:r>
              <a:rPr lang="es-ES" smtClean="0">
                <a:ea typeface="ＭＳ Ｐゴシック"/>
                <a:cs typeface="ＭＳ Ｐゴシック"/>
              </a:rPr>
              <a:t>Propiciar una participación cada vez mayor de los ciudadanos en la solución de los problemas económicos y sociales”.</a:t>
            </a:r>
            <a:endParaRPr lang="es-CR" smtClean="0">
              <a:ea typeface="ＭＳ Ｐゴシック"/>
              <a:cs typeface="ＭＳ Ｐゴシック"/>
            </a:endParaRPr>
          </a:p>
          <a:p>
            <a:pPr algn="just" eaLnBrk="1" hangingPunct="1">
              <a:spcAft>
                <a:spcPts val="1200"/>
              </a:spcAft>
            </a:pPr>
            <a:r>
              <a:rPr lang="es-CR" smtClean="0">
                <a:ea typeface="ＭＳ Ｐゴシック"/>
                <a:cs typeface="ＭＳ Ｐゴシック"/>
              </a:rPr>
              <a:t>Integración Comité Intersectorial (Decreto 36646-MP-PLAN).</a:t>
            </a:r>
          </a:p>
          <a:p>
            <a:pPr algn="just" eaLnBrk="1" hangingPunct="1">
              <a:spcAft>
                <a:spcPts val="1200"/>
              </a:spcAft>
            </a:pPr>
            <a:r>
              <a:rPr lang="es-CR" smtClean="0">
                <a:ea typeface="ＭＳ Ｐゴシック"/>
                <a:cs typeface="ＭＳ Ｐゴシック"/>
              </a:rPr>
              <a:t>Apoyo técnico a los Comités Cantonales de Coordinación Interinstitucional en coordinación con el IFAM.</a:t>
            </a:r>
          </a:p>
          <a:p>
            <a:endParaRPr lang="es-CR" smtClean="0">
              <a:ea typeface="ＭＳ Ｐゴシック"/>
              <a:cs typeface="ＭＳ Ｐゴシック"/>
            </a:endParaRPr>
          </a:p>
        </p:txBody>
      </p:sp>
      <p:sp>
        <p:nvSpPr>
          <p:cNvPr id="35844" name="3 Marcador de número de diapositiva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3" tIns="46586" rIns="93173" bIns="46586" anchor="b"/>
          <a:lstStyle/>
          <a:p>
            <a:pPr algn="r" defTabSz="917575"/>
            <a:fld id="{5471505F-7864-4693-8F9F-3BC33D9479BF}" type="slidenum">
              <a:rPr lang="en-US" sz="1200"/>
              <a:pPr algn="r" defTabSz="917575"/>
              <a:t>18</a:t>
            </a:fld>
            <a:endParaRPr lang="en-US"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R" smtClean="0">
              <a:ea typeface="ＭＳ Ｐゴシック"/>
              <a:cs typeface="ＭＳ Ｐゴシック"/>
            </a:endParaRPr>
          </a:p>
        </p:txBody>
      </p:sp>
      <p:sp>
        <p:nvSpPr>
          <p:cNvPr id="13315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DC4866-28B0-4849-88F3-7738F31677E4}" type="slidenum">
              <a:rPr lang="en-US" smtClean="0">
                <a:ea typeface="ＭＳ Ｐゴシック"/>
                <a:cs typeface="ＭＳ Ｐゴシック"/>
              </a:rPr>
              <a:pPr/>
              <a:t>19</a:t>
            </a:fld>
            <a:endParaRPr lang="en-US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just" eaLnBrk="1" hangingPunct="1">
              <a:buClr>
                <a:schemeClr val="tx1"/>
              </a:buClr>
              <a:buFontTx/>
              <a:buChar char="•"/>
            </a:pPr>
            <a:r>
              <a:rPr lang="es-ES_tradnl" smtClean="0">
                <a:ea typeface="ＭＳ Ｐゴシック"/>
                <a:cs typeface="Arial" charset="0"/>
              </a:rPr>
              <a:t>CR el 42,0% es población rural. </a:t>
            </a:r>
          </a:p>
          <a:p>
            <a:pPr algn="just" eaLnBrk="1" hangingPunct="1">
              <a:buClr>
                <a:schemeClr val="tx1"/>
              </a:buClr>
              <a:buFontTx/>
              <a:buChar char="•"/>
            </a:pPr>
            <a:r>
              <a:rPr lang="es-ES_tradnl" smtClean="0">
                <a:ea typeface="ＭＳ Ｐゴシック"/>
                <a:cs typeface="Arial" charset="0"/>
              </a:rPr>
              <a:t>Se plantea la planificación regional en el marco del Sistema Nacional de Planificación constituido por el MIDEPLAN y las unidades u oficinas de planificación de Ministerios, instituciones descentralizadas y entidades públicas locales y regionales.</a:t>
            </a:r>
          </a:p>
          <a:p>
            <a:endParaRPr lang="es-CR" smtClean="0">
              <a:ea typeface="ＭＳ Ｐゴシック"/>
              <a:cs typeface="ＭＳ Ｐゴシック"/>
            </a:endParaRPr>
          </a:p>
        </p:txBody>
      </p:sp>
      <p:sp>
        <p:nvSpPr>
          <p:cNvPr id="9219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33C7BB-919C-4AB7-A510-9611945D7147}" type="slidenum">
              <a:rPr lang="en-US" smtClean="0">
                <a:ea typeface="ＭＳ Ｐゴシック"/>
                <a:cs typeface="ＭＳ Ｐゴシック"/>
              </a:rPr>
              <a:pPr/>
              <a:t>2</a:t>
            </a:fld>
            <a:endParaRPr lang="en-US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R" smtClean="0">
              <a:ea typeface="ＭＳ Ｐゴシック"/>
              <a:cs typeface="ＭＳ Ｐゴシック"/>
            </a:endParaRPr>
          </a:p>
        </p:txBody>
      </p:sp>
      <p:sp>
        <p:nvSpPr>
          <p:cNvPr id="17412" name="3 Marcador de número de diapositiva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3" tIns="46586" rIns="93173" bIns="46586" anchor="b"/>
          <a:lstStyle/>
          <a:p>
            <a:pPr algn="r" defTabSz="917575"/>
            <a:fld id="{2DEFE961-0998-4A22-8136-3582BEF07948}" type="slidenum">
              <a:rPr lang="en-US" sz="1200"/>
              <a:pPr algn="r" defTabSz="917575"/>
              <a:t>3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2 Marcador de notas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R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85AD87-4840-477A-8E95-99A9AA1D731E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R" dirty="0" smtClean="0">
              <a:ea typeface="ＭＳ Ｐゴシック"/>
              <a:cs typeface="ＭＳ Ｐゴシック"/>
            </a:endParaRPr>
          </a:p>
        </p:txBody>
      </p:sp>
      <p:sp>
        <p:nvSpPr>
          <p:cNvPr id="9219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33C7BB-919C-4AB7-A510-9611945D7147}" type="slidenum">
              <a:rPr lang="en-US" smtClean="0">
                <a:ea typeface="ＭＳ Ｐゴシック"/>
                <a:cs typeface="ＭＳ Ｐゴシック"/>
              </a:rPr>
              <a:pPr/>
              <a:t>5</a:t>
            </a:fld>
            <a:endParaRPr lang="en-US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R" smtClean="0">
              <a:ea typeface="ＭＳ Ｐゴシック"/>
              <a:cs typeface="ＭＳ Ｐゴシック"/>
            </a:endParaRPr>
          </a:p>
        </p:txBody>
      </p:sp>
      <p:sp>
        <p:nvSpPr>
          <p:cNvPr id="19460" name="3 Marcador de número de diapositiva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3" tIns="46586" rIns="93173" bIns="46586" anchor="b"/>
          <a:lstStyle/>
          <a:p>
            <a:pPr algn="r" defTabSz="917575"/>
            <a:fld id="{E3B80DB7-AA1A-4ADB-8888-39A81AD7EE2E}" type="slidenum">
              <a:rPr lang="en-US" sz="1200"/>
              <a:pPr algn="r" defTabSz="917575"/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R" smtClean="0">
              <a:ea typeface="ＭＳ Ｐゴシック"/>
              <a:cs typeface="ＭＳ Ｐゴシック"/>
            </a:endParaRPr>
          </a:p>
        </p:txBody>
      </p:sp>
      <p:sp>
        <p:nvSpPr>
          <p:cNvPr id="23556" name="3 Marcador de número de diapositiva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3" tIns="46586" rIns="93173" bIns="46586" anchor="b"/>
          <a:lstStyle/>
          <a:p>
            <a:pPr algn="r" defTabSz="917575"/>
            <a:fld id="{8A0C18D6-1DDD-4825-927D-86045AB1843D}" type="slidenum">
              <a:rPr lang="en-US" sz="1200"/>
              <a:pPr algn="r" defTabSz="917575"/>
              <a:t>7</a:t>
            </a:fld>
            <a:endParaRPr 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R" smtClean="0">
              <a:ea typeface="ＭＳ Ｐゴシック"/>
              <a:cs typeface="ＭＳ Ｐゴシック"/>
            </a:endParaRPr>
          </a:p>
        </p:txBody>
      </p:sp>
      <p:sp>
        <p:nvSpPr>
          <p:cNvPr id="27652" name="3 Marcador de número de diapositiva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3" tIns="46586" rIns="93173" bIns="46586" anchor="b"/>
          <a:lstStyle/>
          <a:p>
            <a:pPr algn="r" defTabSz="917575"/>
            <a:fld id="{A2BAAD30-1FD6-4278-9893-919CDC87F9F8}" type="slidenum">
              <a:rPr lang="en-US" sz="1200"/>
              <a:pPr algn="r" defTabSz="917575"/>
              <a:t>8</a:t>
            </a:fld>
            <a:endParaRPr 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R" smtClean="0">
              <a:ea typeface="ＭＳ Ｐゴシック"/>
              <a:cs typeface="ＭＳ Ｐゴシック"/>
            </a:endParaRPr>
          </a:p>
        </p:txBody>
      </p:sp>
      <p:sp>
        <p:nvSpPr>
          <p:cNvPr id="29700" name="3 Marcador de número de diapositiva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3" tIns="46586" rIns="93173" bIns="46586" anchor="b"/>
          <a:lstStyle/>
          <a:p>
            <a:pPr algn="r" defTabSz="917575"/>
            <a:fld id="{41C8070E-675E-4B06-A19D-79F8B939F715}" type="slidenum">
              <a:rPr lang="en-US" sz="1200"/>
              <a:pPr algn="r" defTabSz="917575"/>
              <a:t>9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juanluis.monge\Desktop\Refroma\down_portada-05-05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7950" y="6165850"/>
            <a:ext cx="9288463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juanluis.monge\Desktop\Refroma\logo_bn-06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5825" y="6308725"/>
            <a:ext cx="14398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juanluis.monge\Desktop\Juan Luis\ppt modernizacion\fondo_blanc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Rectángulo"/>
          <p:cNvSpPr/>
          <p:nvPr/>
        </p:nvSpPr>
        <p:spPr>
          <a:xfrm>
            <a:off x="0" y="1143000"/>
            <a:ext cx="9144000" cy="71438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0000">
                <a:srgbClr val="C0000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R" dirty="0">
              <a:solidFill>
                <a:prstClr val="white"/>
              </a:solidFill>
            </a:endParaRPr>
          </a:p>
        </p:txBody>
      </p:sp>
      <p:pic>
        <p:nvPicPr>
          <p:cNvPr id="5" name="Picture 2" descr="C:\Users\juanluis.monge\Desktop\Juan Luis\ppt modernizacion\fondo_blan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C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R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4153CA0-382A-42AB-B453-50084779418B}" type="datetimeFigureOut">
              <a:rPr lang="en-US" smtClean="0">
                <a:solidFill>
                  <a:prstClr val="black"/>
                </a:solidFill>
                <a:ea typeface="+mn-ea"/>
              </a:rPr>
              <a:pPr>
                <a:defRPr/>
              </a:pPr>
              <a:t>6/24/2013</a:t>
            </a:fld>
            <a:endParaRPr lang="en-US" dirty="0">
              <a:solidFill>
                <a:prstClr val="black"/>
              </a:solidFill>
              <a:ea typeface="+mn-ea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/>
              </a:solidFill>
              <a:ea typeface="+mn-ea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BBB341F-F7CB-4D6F-ADC3-B36AB9C07412}" type="slidenum">
              <a:rPr lang="en-US" smtClean="0">
                <a:solidFill>
                  <a:prstClr val="black"/>
                </a:solidFill>
                <a:ea typeface="+mn-ea"/>
              </a:rPr>
              <a:pPr>
                <a:defRPr/>
              </a:pPr>
              <a:t>‹Nº›</a:t>
            </a:fld>
            <a:endParaRPr lang="en-US" dirty="0">
              <a:solidFill>
                <a:prstClr val="black"/>
              </a:solidFill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3651274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Rectángulo"/>
          <p:cNvSpPr/>
          <p:nvPr/>
        </p:nvSpPr>
        <p:spPr>
          <a:xfrm>
            <a:off x="0" y="1143000"/>
            <a:ext cx="9144000" cy="71438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0000">
                <a:srgbClr val="C0000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R" dirty="0">
              <a:solidFill>
                <a:prstClr val="white"/>
              </a:solidFill>
            </a:endParaRPr>
          </a:p>
        </p:txBody>
      </p:sp>
      <p:pic>
        <p:nvPicPr>
          <p:cNvPr id="5" name="Picture 2" descr="C:\Users\juanluis.monge\Desktop\Juan Luis\ppt modernizacion\fondo_blan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Users\juanluis.monge\Desktop\Refroma\down_portada-05-0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07950" y="6165850"/>
            <a:ext cx="9288463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C:\Users\juanluis.monge\Desktop\Refroma\logo_bn-06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35825" y="6308725"/>
            <a:ext cx="14398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2060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09287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 userDrawn="1"/>
        </p:nvSpPr>
        <p:spPr>
          <a:xfrm>
            <a:off x="0" y="1143000"/>
            <a:ext cx="9144000" cy="71438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30000">
                <a:srgbClr val="C0000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R" dirty="0"/>
          </a:p>
        </p:txBody>
      </p:sp>
      <p:pic>
        <p:nvPicPr>
          <p:cNvPr id="1027" name="Picture 2" descr="C:\Users\juanluis.monge\Desktop\Juan Luis\ppt modernizacion\fondo_blanco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</a:t>
            </a:r>
            <a:endParaRPr lang="es-CR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200" b="1" kern="1200">
          <a:solidFill>
            <a:srgbClr val="002060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02060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02060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02060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200" b="1">
          <a:solidFill>
            <a:srgbClr val="002060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200" b="1">
          <a:solidFill>
            <a:srgbClr val="C00000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200" b="1">
          <a:solidFill>
            <a:srgbClr val="C00000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200" b="1">
          <a:solidFill>
            <a:srgbClr val="C00000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200" b="1">
          <a:solidFill>
            <a:srgbClr val="C0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002060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2060"/>
          </a:solidFill>
          <a:latin typeface="Arial" pitchFamily="34" charset="0"/>
          <a:ea typeface="Arial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002060"/>
          </a:solidFill>
          <a:latin typeface="Arial" pitchFamily="34" charset="0"/>
          <a:ea typeface="Arial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2060"/>
          </a:solidFill>
          <a:latin typeface="Arial" pitchFamily="34" charset="0"/>
          <a:ea typeface="Arial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2060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</a:t>
            </a:r>
            <a:endParaRPr lang="es-CR" smtClean="0"/>
          </a:p>
        </p:txBody>
      </p:sp>
      <p:sp>
        <p:nvSpPr>
          <p:cNvPr id="686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 smtClean="0"/>
          </a:p>
        </p:txBody>
      </p:sp>
    </p:spTree>
    <p:extLst>
      <p:ext uri="{BB962C8B-B14F-4D97-AF65-F5344CB8AC3E}">
        <p14:creationId xmlns:p14="http://schemas.microsoft.com/office/powerpoint/2010/main" val="2335613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</p:sldLayoutIdLst>
  <p:transition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200" b="1" kern="1200">
          <a:solidFill>
            <a:srgbClr val="00206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002060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002060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002060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002060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C00000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C00000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C00000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C0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00206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2060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002060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2060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206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g"/><Relationship Id="rId5" Type="http://schemas.openxmlformats.org/officeDocument/2006/relationships/image" Target="../media/image14.jpeg"/><Relationship Id="rId4" Type="http://schemas.openxmlformats.org/officeDocument/2006/relationships/image" Target="../media/image13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7" descr="C:\Users\juanluis.monge\Desktop\regionalizacion\FINALES\fondo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886"/>
            <a:ext cx="9144000" cy="5018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-381000" y="5116286"/>
            <a:ext cx="9753600" cy="1055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s-MX" sz="2400" b="1" dirty="0" smtClean="0">
                <a:cs typeface="Arial" charset="0"/>
              </a:rPr>
              <a:t>COSTA RICA:</a:t>
            </a:r>
          </a:p>
          <a:p>
            <a:pPr algn="ctr"/>
            <a:r>
              <a:rPr lang="es-MX" sz="2400" b="1" dirty="0" smtClean="0">
                <a:cs typeface="Arial" charset="0"/>
              </a:rPr>
              <a:t> FORTALEZAS Y DESAFÍOS DE LA PLANIFICACIÓN REGIONAL</a:t>
            </a:r>
            <a:endParaRPr lang="es-CR" sz="2400" b="1" dirty="0">
              <a:cs typeface="Arial" charset="0"/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324600"/>
            <a:ext cx="1600200" cy="5906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/>
          <p:cNvSpPr>
            <a:spLocks noGrp="1"/>
          </p:cNvSpPr>
          <p:nvPr>
            <p:ph idx="4294967295"/>
          </p:nvPr>
        </p:nvSpPr>
        <p:spPr>
          <a:xfrm>
            <a:off x="685800" y="1600200"/>
            <a:ext cx="7772400" cy="2438400"/>
          </a:xfrm>
        </p:spPr>
        <p:txBody>
          <a:bodyPr/>
          <a:lstStyle/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r>
              <a:rPr lang="es-ES_tradnl" dirty="0" smtClean="0">
                <a:latin typeface="Arial" charset="0"/>
                <a:ea typeface="ＭＳ Ｐゴシック"/>
                <a:cs typeface="Arial" charset="0"/>
              </a:rPr>
              <a:t>	Ante el escenario de contrastes en niveles de desarrollo en las regiones y comprometidos con un modelo de desarrollo solidario, sostenible e inclusivo, el Gobierno de la República ha asumido el reto de retomar y reposicionar la planificación regional y local y a </a:t>
            </a:r>
            <a:r>
              <a:rPr lang="es-ES" dirty="0" smtClean="0">
                <a:latin typeface="Arial" charset="0"/>
                <a:ea typeface="ＭＳ Ｐゴシック"/>
                <a:cs typeface="Arial" charset="0"/>
              </a:rPr>
              <a:t> MIDEPLAN como institución coordinadora y de dirección  del proceso.</a:t>
            </a:r>
          </a:p>
          <a:p>
            <a:pPr algn="just" eaLnBrk="1" hangingPunct="1">
              <a:lnSpc>
                <a:spcPct val="120000"/>
              </a:lnSpc>
              <a:buFont typeface="Arial" charset="0"/>
              <a:buNone/>
            </a:pPr>
            <a:endParaRPr lang="es-ES" dirty="0" smtClean="0">
              <a:latin typeface="Arial" charset="0"/>
              <a:ea typeface="ＭＳ Ｐゴシック"/>
              <a:cs typeface="Arial" charset="0"/>
            </a:endParaRPr>
          </a:p>
          <a:p>
            <a:pPr algn="just"/>
            <a:endParaRPr lang="es-CR" dirty="0" smtClean="0">
              <a:latin typeface="Arial" charset="0"/>
              <a:ea typeface="ＭＳ Ｐゴシック"/>
              <a:cs typeface="Arial" charset="0"/>
            </a:endParaRPr>
          </a:p>
        </p:txBody>
      </p:sp>
      <p:sp>
        <p:nvSpPr>
          <p:cNvPr id="30723" name="3 Título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411162"/>
          </a:xfrm>
        </p:spPr>
        <p:txBody>
          <a:bodyPr/>
          <a:lstStyle/>
          <a:p>
            <a:r>
              <a:rPr lang="es-CR" smtClean="0">
                <a:latin typeface="Arial" charset="0"/>
                <a:ea typeface="ＭＳ Ｐゴシック"/>
                <a:cs typeface="Arial" charset="0"/>
              </a:rPr>
              <a:t>Actual Administración de Gobierno 2010-2014:</a:t>
            </a:r>
            <a:br>
              <a:rPr lang="es-CR" smtClean="0">
                <a:latin typeface="Arial" charset="0"/>
                <a:ea typeface="ＭＳ Ｐゴシック"/>
                <a:cs typeface="Arial" charset="0"/>
              </a:rPr>
            </a:br>
            <a:r>
              <a:rPr lang="es-CR" smtClean="0">
                <a:latin typeface="Arial" charset="0"/>
                <a:ea typeface="ＭＳ Ｐゴシック"/>
                <a:cs typeface="Arial" charset="0"/>
              </a:rPr>
              <a:t>Estrategia de abordaje de la planificación regional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324600"/>
            <a:ext cx="1600200" cy="5906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33800"/>
          </a:xfrm>
        </p:spPr>
        <p:txBody>
          <a:bodyPr/>
          <a:lstStyle/>
          <a:p>
            <a:pPr marL="0" indent="0" algn="just">
              <a:buNone/>
            </a:pPr>
            <a:r>
              <a:rPr lang="es-MX" i="1" dirty="0"/>
              <a:t>Dirigir y coordinar procesos integrados de planificación y desarrollo regional, que contribuyan a mejorar las condiciones y calidad de vida de la población, con criterios de equidad territorial, respetando las particularidades culturales y aprovechando las sinergias territoriales. </a:t>
            </a:r>
            <a:endParaRPr lang="es-ES_tradnl" i="1" dirty="0"/>
          </a:p>
          <a:p>
            <a:endParaRPr lang="es-C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sz="2400" dirty="0">
                <a:latin typeface="Arial" charset="0"/>
                <a:ea typeface="ＭＳ Ｐゴシック" pitchFamily="34" charset="-128"/>
                <a:cs typeface="Arial" charset="0"/>
              </a:rPr>
              <a:t>OBJETIVO</a:t>
            </a:r>
            <a:endParaRPr lang="es-CR" sz="24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324600"/>
            <a:ext cx="1600200" cy="590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4372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3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s-ES" dirty="0" smtClean="0">
                <a:latin typeface="Arial" charset="0"/>
                <a:cs typeface="Arial" charset="0"/>
              </a:rPr>
              <a:t>ESTRUCTURA ORGANIZATIVA PARA EL ABORDAJE</a:t>
            </a:r>
            <a:endParaRPr lang="es-CR" dirty="0" smtClean="0">
              <a:latin typeface="Arial" charset="0"/>
              <a:cs typeface="Arial" charset="0"/>
            </a:endParaRPr>
          </a:p>
        </p:txBody>
      </p:sp>
      <p:sp>
        <p:nvSpPr>
          <p:cNvPr id="37889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572000"/>
          </a:xfrm>
        </p:spPr>
        <p:txBody>
          <a:bodyPr>
            <a:normAutofit/>
          </a:bodyPr>
          <a:lstStyle/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es-ES" dirty="0" smtClean="0">
                <a:latin typeface="Arial" charset="0"/>
                <a:cs typeface="Arial" charset="0"/>
              </a:rPr>
              <a:t>Ministro de Planificación</a:t>
            </a: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es-ES" dirty="0" smtClean="0">
                <a:latin typeface="Arial" charset="0"/>
                <a:cs typeface="Arial" charset="0"/>
              </a:rPr>
              <a:t>Área de Planificación Regional</a:t>
            </a:r>
          </a:p>
          <a:p>
            <a:pPr algn="just" eaLnBrk="1" hangingPunct="1">
              <a:spcBef>
                <a:spcPts val="1800"/>
              </a:spcBef>
              <a:spcAft>
                <a:spcPts val="600"/>
              </a:spcAft>
            </a:pPr>
            <a:r>
              <a:rPr lang="es-ES" dirty="0" smtClean="0">
                <a:latin typeface="Arial" charset="0"/>
                <a:cs typeface="Arial" charset="0"/>
              </a:rPr>
              <a:t>Oficinas Regionales, con base en la regionalización establecida en el Decreto 16068PLAN y sus reformas: </a:t>
            </a:r>
          </a:p>
          <a:p>
            <a:pPr lvl="1" eaLnBrk="1" fontAlgn="t" hangingPunct="1"/>
            <a:r>
              <a:rPr lang="es-ES_tradnl" dirty="0" smtClean="0">
                <a:latin typeface="Arial" charset="0"/>
                <a:cs typeface="Arial" charset="0"/>
              </a:rPr>
              <a:t>Huetar Norte (Sede Ciudad Quesada)</a:t>
            </a:r>
          </a:p>
          <a:p>
            <a:pPr lvl="1" eaLnBrk="1" fontAlgn="t" hangingPunct="1"/>
            <a:r>
              <a:rPr lang="es-ES_tradnl" dirty="0" smtClean="0">
                <a:latin typeface="Arial" charset="0"/>
                <a:cs typeface="Arial" charset="0"/>
              </a:rPr>
              <a:t>Chorotega (Sede Liberia)</a:t>
            </a:r>
          </a:p>
          <a:p>
            <a:pPr lvl="1" eaLnBrk="1" fontAlgn="t" hangingPunct="1"/>
            <a:r>
              <a:rPr lang="es-ES_tradnl" dirty="0" smtClean="0">
                <a:latin typeface="Arial" charset="0"/>
                <a:cs typeface="Arial" charset="0"/>
              </a:rPr>
              <a:t>Pacífico Central (Sede Puntarenas)</a:t>
            </a:r>
          </a:p>
          <a:p>
            <a:pPr lvl="1" eaLnBrk="1" fontAlgn="t" hangingPunct="1"/>
            <a:r>
              <a:rPr lang="es-ES_tradnl" dirty="0" smtClean="0">
                <a:latin typeface="Arial" charset="0"/>
                <a:cs typeface="Arial" charset="0"/>
              </a:rPr>
              <a:t>Huetar Atlántica (Sede Limón)</a:t>
            </a:r>
          </a:p>
          <a:p>
            <a:pPr lvl="1" eaLnBrk="1" fontAlgn="t" hangingPunct="1"/>
            <a:r>
              <a:rPr lang="es-ES_tradnl" dirty="0" smtClean="0">
                <a:latin typeface="Arial" charset="0"/>
                <a:cs typeface="Arial" charset="0"/>
              </a:rPr>
              <a:t>Brunca (Sede Pérez Zeledón)</a:t>
            </a:r>
          </a:p>
          <a:p>
            <a:pPr lvl="1" eaLnBrk="1" fontAlgn="t" hangingPunct="1"/>
            <a:r>
              <a:rPr lang="es-ES" dirty="0" smtClean="0">
                <a:latin typeface="Arial" charset="0"/>
                <a:cs typeface="Arial" charset="0"/>
              </a:rPr>
              <a:t>Central</a:t>
            </a:r>
          </a:p>
          <a:p>
            <a:pPr marL="457200" lvl="1" indent="0" eaLnBrk="1" fontAlgn="t" hangingPunct="1">
              <a:buNone/>
            </a:pPr>
            <a:r>
              <a:rPr lang="es-ES" dirty="0" smtClean="0">
                <a:latin typeface="Arial" charset="0"/>
                <a:cs typeface="Arial" charset="0"/>
              </a:rPr>
              <a:t>							</a:t>
            </a:r>
          </a:p>
          <a:p>
            <a:pPr marL="457200" lvl="1" indent="0" eaLnBrk="1" fontAlgn="t" hangingPunct="1">
              <a:buNone/>
            </a:pPr>
            <a:endParaRPr lang="es-ES" dirty="0">
              <a:latin typeface="Arial" charset="0"/>
              <a:cs typeface="Arial" charset="0"/>
            </a:endParaRPr>
          </a:p>
          <a:p>
            <a:pPr marL="457200" lvl="1" indent="0" eaLnBrk="1" fontAlgn="t" hangingPunct="1">
              <a:buNone/>
            </a:pPr>
            <a:endParaRPr lang="es-CR" dirty="0" smtClean="0">
              <a:latin typeface="Arial" charset="0"/>
              <a:cs typeface="Arial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324600"/>
            <a:ext cx="1600200" cy="590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086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28601"/>
            <a:ext cx="3465746" cy="2667000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9" y="3391840"/>
            <a:ext cx="3548105" cy="2564312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228601"/>
            <a:ext cx="3733800" cy="2641764"/>
          </a:xfrm>
          <a:prstGeom prst="rect">
            <a:avLst/>
          </a:prstGeom>
        </p:spPr>
      </p:pic>
      <p:pic>
        <p:nvPicPr>
          <p:cNvPr id="10" name="9 Image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3391840"/>
            <a:ext cx="3733800" cy="2553426"/>
          </a:xfrm>
          <a:prstGeom prst="rect">
            <a:avLst/>
          </a:prstGeom>
        </p:spPr>
      </p:pic>
      <p:pic>
        <p:nvPicPr>
          <p:cNvPr id="12" name="11 Imagen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324600"/>
            <a:ext cx="1600200" cy="590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83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/>
          <p:cNvSpPr>
            <a:spLocks noGrp="1"/>
          </p:cNvSpPr>
          <p:nvPr>
            <p:ph idx="4294967295"/>
          </p:nvPr>
        </p:nvSpPr>
        <p:spPr>
          <a:xfrm>
            <a:off x="685800" y="1066800"/>
            <a:ext cx="7772400" cy="4953000"/>
          </a:xfrm>
        </p:spPr>
        <p:txBody>
          <a:bodyPr/>
          <a:lstStyle/>
          <a:p>
            <a:pPr algn="just">
              <a:lnSpc>
                <a:spcPct val="140000"/>
              </a:lnSpc>
              <a:spcBef>
                <a:spcPct val="0"/>
              </a:spcBef>
            </a:pPr>
            <a:r>
              <a:rPr lang="es-ES_tradnl" dirty="0" smtClean="0">
                <a:latin typeface="Arial" charset="0"/>
                <a:ea typeface="ＭＳ Ｐゴシック"/>
                <a:cs typeface="Arial" charset="0"/>
              </a:rPr>
              <a:t>Proponer la política de planificación para el desarrollo de las diferentes regiones del país .</a:t>
            </a:r>
          </a:p>
          <a:p>
            <a:pPr algn="just">
              <a:lnSpc>
                <a:spcPct val="140000"/>
              </a:lnSpc>
              <a:spcBef>
                <a:spcPct val="0"/>
              </a:spcBef>
            </a:pPr>
            <a:r>
              <a:rPr lang="es-ES_tradnl" dirty="0" smtClean="0">
                <a:latin typeface="Arial" charset="0"/>
                <a:ea typeface="ＭＳ Ｐゴシック"/>
                <a:cs typeface="Arial" charset="0"/>
              </a:rPr>
              <a:t>Coordinar y facilitar la elaboración y el seguimiento de los Planes Regionales de Desarrollo con la participación de instituciones,  organizaciones y los gobiernos locales.</a:t>
            </a:r>
          </a:p>
          <a:p>
            <a:pPr algn="just">
              <a:lnSpc>
                <a:spcPct val="140000"/>
              </a:lnSpc>
              <a:spcBef>
                <a:spcPct val="0"/>
              </a:spcBef>
            </a:pPr>
            <a:r>
              <a:rPr lang="es-ES_tradnl" dirty="0" smtClean="0">
                <a:latin typeface="Arial" charset="0"/>
                <a:ea typeface="ＭＳ Ｐゴシック"/>
                <a:cs typeface="Arial" charset="0"/>
              </a:rPr>
              <a:t>Articular acciones para promover la generación de empleo y el establecimiento de encadenamientos productivos</a:t>
            </a:r>
          </a:p>
          <a:p>
            <a:pPr algn="just">
              <a:lnSpc>
                <a:spcPct val="140000"/>
              </a:lnSpc>
              <a:spcBef>
                <a:spcPct val="0"/>
              </a:spcBef>
            </a:pPr>
            <a:r>
              <a:rPr lang="es-ES_tradnl" dirty="0" smtClean="0">
                <a:latin typeface="Arial" charset="0"/>
                <a:ea typeface="ＭＳ Ｐゴシック"/>
                <a:cs typeface="Arial" charset="0"/>
              </a:rPr>
              <a:t>Mantener actualizado un Sistema de Indicadores Regionales que facilite la oportuna y adecuada toma de decisiones.</a:t>
            </a:r>
          </a:p>
          <a:p>
            <a:pPr algn="just">
              <a:lnSpc>
                <a:spcPct val="140000"/>
              </a:lnSpc>
              <a:spcBef>
                <a:spcPct val="0"/>
              </a:spcBef>
            </a:pPr>
            <a:r>
              <a:rPr lang="es-ES_tradnl" dirty="0" smtClean="0">
                <a:latin typeface="Arial" charset="0"/>
                <a:ea typeface="ＭＳ Ｐゴシック"/>
                <a:cs typeface="Arial" charset="0"/>
              </a:rPr>
              <a:t>Elaborar y mantener actualizado un portafolio de proyectos </a:t>
            </a:r>
          </a:p>
          <a:p>
            <a:pPr algn="just">
              <a:lnSpc>
                <a:spcPct val="140000"/>
              </a:lnSpc>
              <a:spcBef>
                <a:spcPct val="0"/>
              </a:spcBef>
            </a:pPr>
            <a:r>
              <a:rPr lang="es-ES_tradnl" dirty="0" smtClean="0">
                <a:latin typeface="Arial" charset="0"/>
                <a:ea typeface="ＭＳ Ｐゴシック"/>
                <a:cs typeface="Arial" charset="0"/>
              </a:rPr>
              <a:t>Fortalecer el proceso de desconcentración</a:t>
            </a:r>
            <a:endParaRPr lang="es-CR" dirty="0" smtClean="0">
              <a:latin typeface="Arial" charset="0"/>
              <a:ea typeface="ＭＳ Ｐゴシック"/>
              <a:cs typeface="Arial" charset="0"/>
            </a:endParaRPr>
          </a:p>
          <a:p>
            <a:pPr algn="just"/>
            <a:endParaRPr lang="es-CR" dirty="0" smtClean="0">
              <a:latin typeface="Arial" charset="0"/>
              <a:ea typeface="ＭＳ Ｐゴシック"/>
              <a:cs typeface="Arial" charset="0"/>
            </a:endParaRPr>
          </a:p>
        </p:txBody>
      </p:sp>
      <p:sp>
        <p:nvSpPr>
          <p:cNvPr id="32771" name="3 Título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411162"/>
          </a:xfrm>
        </p:spPr>
        <p:txBody>
          <a:bodyPr/>
          <a:lstStyle/>
          <a:p>
            <a:r>
              <a:rPr lang="es-CR" sz="2400" smtClean="0">
                <a:latin typeface="Arial" charset="0"/>
                <a:ea typeface="ＭＳ Ｐゴシック"/>
                <a:cs typeface="Arial" charset="0"/>
              </a:rPr>
              <a:t>Funciones de MIDEPLAN en planificación regional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324600"/>
            <a:ext cx="1600200" cy="5906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s-CR" dirty="0">
                <a:latin typeface="Arial" charset="0"/>
                <a:cs typeface="Arial" charset="0"/>
              </a:rPr>
              <a:t>ACCIONES (1)</a:t>
            </a:r>
            <a:endParaRPr lang="es-CR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marL="0" indent="0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MX" dirty="0"/>
              <a:t> </a:t>
            </a:r>
            <a:r>
              <a:rPr lang="es-CR" dirty="0"/>
              <a:t>Planes Regionales con visión de largo plazo,  enfoque territorial, armonía con el ambiente y </a:t>
            </a:r>
            <a:r>
              <a:rPr lang="es-CR" dirty="0" smtClean="0"/>
              <a:t>participativo</a:t>
            </a:r>
          </a:p>
          <a:p>
            <a:pPr marL="0" indent="0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s-CR" dirty="0"/>
          </a:p>
          <a:p>
            <a:pPr marL="0" indent="0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CR" dirty="0"/>
              <a:t> Articulación y compatibilización de planes locales, territoriales y </a:t>
            </a:r>
            <a:r>
              <a:rPr lang="es-CR" dirty="0" smtClean="0"/>
              <a:t>regionales</a:t>
            </a:r>
          </a:p>
          <a:p>
            <a:pPr marL="0" indent="0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s-CR" dirty="0"/>
          </a:p>
          <a:p>
            <a:pPr marL="0" indent="0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CR" dirty="0"/>
              <a:t> Sistema Indicadores Regionales y </a:t>
            </a:r>
            <a:r>
              <a:rPr lang="es-CR" dirty="0" smtClean="0"/>
              <a:t>Cantonales</a:t>
            </a:r>
          </a:p>
          <a:p>
            <a:pPr marL="0" indent="0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s-CR" dirty="0"/>
          </a:p>
          <a:p>
            <a:pPr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CR" dirty="0"/>
              <a:t>Integración Comités Sectoriales </a:t>
            </a:r>
            <a:r>
              <a:rPr lang="es-CR" dirty="0" smtClean="0"/>
              <a:t>Regionales</a:t>
            </a:r>
          </a:p>
          <a:p>
            <a:pPr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s-CR" dirty="0"/>
          </a:p>
          <a:p>
            <a:pPr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CR" dirty="0"/>
              <a:t>Promoción y asesoría a Comités Cantonales de Coordinación </a:t>
            </a:r>
            <a:r>
              <a:rPr lang="es-CR" dirty="0" smtClean="0"/>
              <a:t>Institucional</a:t>
            </a:r>
          </a:p>
          <a:p>
            <a:pPr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s-CR" dirty="0" smtClean="0"/>
          </a:p>
          <a:p>
            <a:pPr algn="just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MX" dirty="0"/>
              <a:t>Seguimiento metas regionales PND.</a:t>
            </a:r>
          </a:p>
          <a:p>
            <a:pPr algn="just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s-MX" dirty="0"/>
          </a:p>
          <a:p>
            <a:pPr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s-CR" dirty="0" smtClean="0"/>
          </a:p>
          <a:p>
            <a:pPr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s-CR" dirty="0" smtClean="0"/>
          </a:p>
          <a:p>
            <a:pPr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s-CR" dirty="0"/>
          </a:p>
          <a:p>
            <a:endParaRPr lang="es-CR" dirty="0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324600"/>
            <a:ext cx="1600200" cy="590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8734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30480"/>
            <a:ext cx="8229600" cy="1143000"/>
          </a:xfrm>
        </p:spPr>
        <p:txBody>
          <a:bodyPr/>
          <a:lstStyle/>
          <a:p>
            <a:r>
              <a:rPr lang="es-CR" dirty="0">
                <a:latin typeface="Arial" charset="0"/>
                <a:cs typeface="Arial" charset="0"/>
              </a:rPr>
              <a:t>ACCIONES </a:t>
            </a:r>
            <a:r>
              <a:rPr lang="es-CR" dirty="0" smtClean="0">
                <a:latin typeface="Arial" charset="0"/>
                <a:cs typeface="Arial" charset="0"/>
              </a:rPr>
              <a:t>(2)</a:t>
            </a:r>
            <a:endParaRPr lang="es-CR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s-CR" dirty="0" smtClean="0"/>
          </a:p>
          <a:p>
            <a:pPr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s-CR" dirty="0"/>
          </a:p>
          <a:p>
            <a:endParaRPr lang="es-CR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57200" y="1268413"/>
            <a:ext cx="8115300" cy="478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MX" dirty="0" smtClean="0"/>
              <a:t>Asesoría a Gobiernos Locales en proyectos y estudios.</a:t>
            </a:r>
          </a:p>
          <a:p>
            <a:pPr algn="just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s-MX" dirty="0" smtClean="0"/>
          </a:p>
          <a:p>
            <a:pPr algn="just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CR" dirty="0" smtClean="0"/>
              <a:t>Estrategia de competitividad regional.</a:t>
            </a:r>
          </a:p>
          <a:p>
            <a:pPr algn="just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s-CR" dirty="0" smtClean="0"/>
          </a:p>
          <a:p>
            <a:pPr algn="just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CR" dirty="0" smtClean="0"/>
              <a:t>Convenio </a:t>
            </a:r>
            <a:r>
              <a:rPr lang="es-CR" smtClean="0"/>
              <a:t>marco MEIC-MIDEPLAN</a:t>
            </a:r>
            <a:r>
              <a:rPr lang="es-CR" dirty="0" smtClean="0"/>
              <a:t>.</a:t>
            </a:r>
          </a:p>
          <a:p>
            <a:pPr algn="just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s-CR" dirty="0" smtClean="0"/>
          </a:p>
          <a:p>
            <a:pPr algn="just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CR" dirty="0" smtClean="0"/>
              <a:t>Seguimiento a la formulación de los Planes de Desarrollo Humano Local (PNUD).</a:t>
            </a:r>
          </a:p>
          <a:p>
            <a:pPr algn="just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s-CR" dirty="0" smtClean="0"/>
          </a:p>
          <a:p>
            <a:pPr algn="just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CR" dirty="0" smtClean="0"/>
              <a:t>Con Áreas de MIDEPLAN identificar y coordinar acciones de ejecución regional.</a:t>
            </a:r>
          </a:p>
          <a:p>
            <a:pPr algn="just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s-CR" dirty="0" smtClean="0"/>
          </a:p>
          <a:p>
            <a:pPr algn="just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CR" dirty="0" smtClean="0"/>
              <a:t>Plan de Acción para las Migraciones de la Zona de los Santos.</a:t>
            </a:r>
          </a:p>
          <a:p>
            <a:pPr algn="just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s-CR" dirty="0" smtClean="0"/>
          </a:p>
          <a:p>
            <a:pPr algn="just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CR" dirty="0" smtClean="0"/>
              <a:t>Comisión de Recuperación de Aguirre y Parrita.</a:t>
            </a:r>
          </a:p>
          <a:p>
            <a:pPr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s-CR" dirty="0" smtClean="0"/>
          </a:p>
          <a:p>
            <a:pPr lvl="1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s-ES" dirty="0" smtClean="0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324600"/>
            <a:ext cx="1600200" cy="590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9758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762000"/>
          </a:xfrm>
        </p:spPr>
        <p:txBody>
          <a:bodyPr lIns="90000" tIns="46800" rIns="90000" bIns="46800">
            <a:normAutofit/>
          </a:bodyPr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CR" dirty="0">
                <a:latin typeface="Arial" charset="0"/>
                <a:cs typeface="Arial" charset="0"/>
              </a:rPr>
              <a:t>INSTANCIAS DE COORDINACIÓN REGIONAL Y CANTONAL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038600"/>
          </a:xfrm>
        </p:spPr>
        <p:txBody>
          <a:bodyPr lIns="90000" tIns="46800" rIns="90000" bIns="46800">
            <a:normAutofit/>
          </a:bodyPr>
          <a:lstStyle/>
          <a:p>
            <a:pPr marL="609600" indent="-609600" algn="just" defTabSz="449263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dirty="0"/>
              <a:t>Comités Técnicos Sectoriales Regionales, integrado por los funcionarios de las instituciones públicas presentes en la región.</a:t>
            </a:r>
          </a:p>
          <a:p>
            <a:pPr marL="609600" indent="-609600" algn="just" defTabSz="449263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s-ES" dirty="0"/>
          </a:p>
          <a:p>
            <a:pPr marL="609600" indent="-609600" algn="just" defTabSz="449263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dirty="0"/>
              <a:t>Comité Intersectorial, integrado por los coordinadores de los Comités Sectoriales Regionales y coordinado por el Director de la Oficina Regional de MIDEPLAN.</a:t>
            </a:r>
          </a:p>
          <a:p>
            <a:pPr marL="609600" indent="-609600" algn="just" defTabSz="449263"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s-ES" dirty="0"/>
          </a:p>
          <a:p>
            <a:pPr marL="609600" indent="-609600" algn="just" defTabSz="449263">
              <a:buFontTx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s-ES" dirty="0"/>
              <a:t>Consejos Cantonales de Coordinación Interinstitucional (CCCI), instancias locales, integradas por las instituciones públicas y presididas por el Alcalde o intendente respectivo.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324600"/>
            <a:ext cx="1600200" cy="590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5651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2"/>
          <p:cNvSpPr>
            <a:spLocks noGrp="1"/>
          </p:cNvSpPr>
          <p:nvPr>
            <p:ph idx="4294967295"/>
          </p:nvPr>
        </p:nvSpPr>
        <p:spPr>
          <a:xfrm>
            <a:off x="685800" y="685800"/>
            <a:ext cx="7772400" cy="5562600"/>
          </a:xfrm>
        </p:spPr>
        <p:txBody>
          <a:bodyPr/>
          <a:lstStyle/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CR" smtClean="0">
                <a:latin typeface="Arial" charset="0"/>
                <a:ea typeface="ＭＳ Ｐゴシック"/>
                <a:cs typeface="Arial" charset="0"/>
              </a:rPr>
              <a:t>Apoyo político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CR" smtClean="0">
                <a:latin typeface="Arial" charset="0"/>
                <a:ea typeface="ＭＳ Ｐゴシック"/>
                <a:cs typeface="Arial" charset="0"/>
              </a:rPr>
              <a:t>Normativa legal 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CR" smtClean="0">
                <a:latin typeface="Arial" charset="0"/>
                <a:ea typeface="ＭＳ Ｐゴシック"/>
                <a:cs typeface="Arial" charset="0"/>
              </a:rPr>
              <a:t>Estructura organizativa: Área de Planificación Regional en MIDEPLAN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CR" smtClean="0">
                <a:latin typeface="Arial" charset="0"/>
                <a:ea typeface="ＭＳ Ｐゴシック"/>
                <a:cs typeface="Arial" charset="0"/>
              </a:rPr>
              <a:t>Apertura de Oficinas Regionales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CR" smtClean="0">
                <a:latin typeface="Arial" charset="0"/>
                <a:ea typeface="ＭＳ Ｐゴシック"/>
                <a:cs typeface="Arial" charset="0"/>
              </a:rPr>
              <a:t>Instancias regionales y locales: Comités Sectoriales Regionales y Comités Cantonales de Coordinación Institucional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CR" smtClean="0">
                <a:latin typeface="Arial" charset="0"/>
                <a:ea typeface="ＭＳ Ｐゴシック"/>
                <a:cs typeface="Arial" charset="0"/>
              </a:rPr>
              <a:t>Capacidad de convocatoria de MIDEPLAN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CR" smtClean="0">
                <a:latin typeface="Arial" charset="0"/>
                <a:ea typeface="ＭＳ Ｐゴシック"/>
                <a:cs typeface="Arial" charset="0"/>
              </a:rPr>
              <a:t>Coordinación con actores regionales y locales.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CR" smtClean="0">
                <a:latin typeface="Arial" charset="0"/>
                <a:ea typeface="ＭＳ Ｐゴシック"/>
                <a:cs typeface="Arial" charset="0"/>
              </a:rPr>
              <a:t>PND 2011-2014 incluye el abordaje regional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CR" smtClean="0">
                <a:latin typeface="Arial" charset="0"/>
                <a:ea typeface="ＭＳ Ｐゴシック"/>
                <a:cs typeface="Arial" charset="0"/>
              </a:rPr>
              <a:t>Experticie en el tema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CR" smtClean="0">
                <a:latin typeface="Arial" charset="0"/>
                <a:ea typeface="ＭＳ Ｐゴシック"/>
                <a:cs typeface="Arial" charset="0"/>
              </a:rPr>
              <a:t>Demanda de actores regionales/ejercicio Rectoría de MIDEPLAN</a:t>
            </a:r>
          </a:p>
        </p:txBody>
      </p:sp>
      <p:sp>
        <p:nvSpPr>
          <p:cNvPr id="34819" name="3 Título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411162"/>
          </a:xfrm>
        </p:spPr>
        <p:txBody>
          <a:bodyPr/>
          <a:lstStyle/>
          <a:p>
            <a:r>
              <a:rPr lang="es-CR" sz="2400" smtClean="0">
                <a:latin typeface="Arial" charset="0"/>
                <a:ea typeface="ＭＳ Ｐゴシック"/>
                <a:cs typeface="Arial" charset="0"/>
              </a:rPr>
              <a:t>Fortalezas del proceso de planificación regional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324600"/>
            <a:ext cx="1600200" cy="5906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-16340"/>
            <a:ext cx="9220200" cy="5640192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 bwMode="auto">
          <a:xfrm>
            <a:off x="-76200" y="5623852"/>
            <a:ext cx="9220200" cy="123414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R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-32657" y="5691981"/>
            <a:ext cx="4299857" cy="990600"/>
          </a:xfrm>
        </p:spPr>
        <p:txBody>
          <a:bodyPr anchor="ctr"/>
          <a:lstStyle/>
          <a:p>
            <a:pPr marL="0" indent="0" algn="ctr" defTabSz="449263">
              <a:lnSpc>
                <a:spcPct val="120000"/>
              </a:lnSpc>
              <a:spcBef>
                <a:spcPct val="0"/>
              </a:spcBef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2800" b="1" dirty="0" smtClean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  <a:t>Muchas Gracias</a:t>
            </a:r>
            <a:endParaRPr lang="es-CR" sz="2800" b="1" dirty="0" smtClean="0">
              <a:solidFill>
                <a:schemeClr val="bg1"/>
              </a:solidFill>
              <a:latin typeface="Arial" charset="0"/>
              <a:ea typeface="+mn-ea"/>
              <a:cs typeface="+mn-cs"/>
            </a:endParaRPr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5821962"/>
            <a:ext cx="2667000" cy="80133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772400" cy="4953000"/>
          </a:xfrm>
        </p:spPr>
        <p:txBody>
          <a:bodyPr/>
          <a:lstStyle/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CR" dirty="0" smtClean="0">
                <a:latin typeface="Arial" charset="0"/>
                <a:ea typeface="ＭＳ Ｐゴシック"/>
                <a:cs typeface="Arial" charset="0"/>
              </a:rPr>
              <a:t>Costa Rica tiene una población de 4.5 millones y 51.100 Km2.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CR" dirty="0" smtClean="0">
                <a:latin typeface="Arial" charset="0"/>
                <a:ea typeface="ＭＳ Ｐゴシック"/>
                <a:cs typeface="Arial" charset="0"/>
              </a:rPr>
              <a:t>La división territorial administrativa de la República es de 7 provincias y 81 cantones.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CR" dirty="0" smtClean="0">
                <a:latin typeface="Arial" charset="0"/>
                <a:ea typeface="ＭＳ Ｐゴシック"/>
                <a:cs typeface="Arial" charset="0"/>
              </a:rPr>
              <a:t>Dos niveles de gobierno :nacional y cantonal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CR" dirty="0" smtClean="0">
                <a:latin typeface="Arial" charset="0"/>
                <a:ea typeface="ＭＳ Ｐゴシック"/>
                <a:cs typeface="Arial" charset="0"/>
              </a:rPr>
              <a:t>Principales actividades económicas:  turismo, servicios ambientales; componentes </a:t>
            </a:r>
            <a:r>
              <a:rPr lang="es-CR" dirty="0" err="1" smtClean="0">
                <a:latin typeface="Arial" charset="0"/>
                <a:ea typeface="ＭＳ Ｐゴシック"/>
                <a:cs typeface="Arial" charset="0"/>
              </a:rPr>
              <a:t>microelectrónicos</a:t>
            </a:r>
            <a:r>
              <a:rPr lang="es-CR" dirty="0" smtClean="0">
                <a:latin typeface="Arial" charset="0"/>
                <a:ea typeface="ＭＳ Ｐゴシック"/>
                <a:cs typeface="Arial" charset="0"/>
              </a:rPr>
              <a:t>; equipo médico; café; banano; piña.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CR" dirty="0" smtClean="0">
                <a:latin typeface="Arial" charset="0"/>
                <a:ea typeface="ＭＳ Ｐゴシック"/>
                <a:cs typeface="Arial" charset="0"/>
              </a:rPr>
              <a:t>Alta concentración en el centro del país de las actividades económicas, sociales y políticas, un 63,9% de población reside en ese espacio.</a:t>
            </a:r>
          </a:p>
          <a:p>
            <a:pPr algn="just"/>
            <a:endParaRPr lang="es-CR" dirty="0" smtClean="0">
              <a:latin typeface="Arial" charset="0"/>
              <a:ea typeface="ＭＳ Ｐゴシック"/>
              <a:cs typeface="Arial" charset="0"/>
            </a:endParaRPr>
          </a:p>
          <a:p>
            <a:pPr algn="just"/>
            <a:endParaRPr lang="es-CR" dirty="0" smtClean="0">
              <a:latin typeface="Arial" charset="0"/>
              <a:ea typeface="ＭＳ Ｐゴシック"/>
              <a:cs typeface="Arial" charset="0"/>
            </a:endParaRPr>
          </a:p>
          <a:p>
            <a:pPr algn="just"/>
            <a:endParaRPr lang="es-CR" dirty="0" smtClean="0">
              <a:latin typeface="Arial" charset="0"/>
              <a:ea typeface="ＭＳ Ｐゴシック"/>
              <a:cs typeface="Arial" charset="0"/>
            </a:endParaRPr>
          </a:p>
        </p:txBody>
      </p:sp>
      <p:sp>
        <p:nvSpPr>
          <p:cNvPr id="819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/>
          <a:lstStyle/>
          <a:p>
            <a:r>
              <a:rPr lang="es-CR" sz="2400" smtClean="0">
                <a:latin typeface="Arial" charset="0"/>
                <a:ea typeface="ＭＳ Ｐゴシック"/>
                <a:cs typeface="Arial" charset="0"/>
              </a:rPr>
              <a:t>Contexto general</a:t>
            </a: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324600"/>
            <a:ext cx="1600200" cy="5906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3 Título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411162"/>
          </a:xfrm>
        </p:spPr>
        <p:txBody>
          <a:bodyPr/>
          <a:lstStyle/>
          <a:p>
            <a:r>
              <a:rPr lang="es-MX" sz="2400" dirty="0" smtClean="0">
                <a:latin typeface="Arial" charset="0"/>
                <a:ea typeface="ＭＳ Ｐゴシック"/>
                <a:cs typeface="Arial" charset="0"/>
              </a:rPr>
              <a:t>División Política Administrativa</a:t>
            </a:r>
            <a:endParaRPr lang="es-CR" sz="2400" dirty="0" smtClean="0">
              <a:latin typeface="Arial" charset="0"/>
              <a:ea typeface="ＭＳ Ｐゴシック"/>
              <a:cs typeface="Arial" charset="0"/>
            </a:endParaRPr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1371600" y="1050925"/>
            <a:ext cx="6857999" cy="4892675"/>
          </a:xfrm>
          <a:noFill/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324600"/>
            <a:ext cx="1600200" cy="5906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eaLnBrk="1" hangingPunct="1"/>
            <a:r>
              <a:rPr lang="es-CR" dirty="0">
                <a:latin typeface="Arial" charset="0"/>
                <a:ea typeface="ＭＳ Ｐゴシック" pitchFamily="34" charset="-128"/>
                <a:cs typeface="Arial" charset="0"/>
              </a:rPr>
              <a:t>Brechas regionales</a:t>
            </a:r>
          </a:p>
        </p:txBody>
      </p:sp>
      <p:sp>
        <p:nvSpPr>
          <p:cNvPr id="12291" name="5 Rectángulo"/>
          <p:cNvSpPr>
            <a:spLocks noChangeArrowheads="1"/>
          </p:cNvSpPr>
          <p:nvPr/>
        </p:nvSpPr>
        <p:spPr bwMode="auto">
          <a:xfrm>
            <a:off x="457200" y="5410200"/>
            <a:ext cx="8153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CR" sz="1400">
                <a:solidFill>
                  <a:prstClr val="black"/>
                </a:solidFill>
                <a:ea typeface="+mn-ea"/>
                <a:cs typeface="Arial" charset="0"/>
              </a:rPr>
              <a:t>Fuente: INEC.  Encuesta de Hogares de Propósitos Múltiples y Estadísticas. 2011</a:t>
            </a:r>
            <a:endParaRPr lang="es-ES" sz="1400">
              <a:solidFill>
                <a:prstClr val="black"/>
              </a:solidFill>
              <a:ea typeface="+mn-ea"/>
              <a:cs typeface="Arial" charset="0"/>
            </a:endParaRPr>
          </a:p>
        </p:txBody>
      </p:sp>
      <p:pic>
        <p:nvPicPr>
          <p:cNvPr id="12292" name="Picture 5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979488"/>
            <a:ext cx="86487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324600"/>
            <a:ext cx="1600200" cy="590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5665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914400"/>
            <a:ext cx="3352800" cy="2580084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8" t="3007" r="3198" b="5263"/>
          <a:stretch/>
        </p:blipFill>
        <p:spPr>
          <a:xfrm>
            <a:off x="337457" y="914400"/>
            <a:ext cx="3521182" cy="2580084"/>
          </a:xfrm>
          <a:prstGeom prst="rect">
            <a:avLst/>
          </a:prstGeom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733799"/>
            <a:ext cx="3657600" cy="2475691"/>
          </a:xfrm>
          <a:prstGeom prst="rect">
            <a:avLst/>
          </a:prstGeom>
        </p:spPr>
      </p:pic>
      <p:pic>
        <p:nvPicPr>
          <p:cNvPr id="10" name="9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324600"/>
            <a:ext cx="1600200" cy="590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41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4294967295"/>
          </p:nvPr>
        </p:nvSpPr>
        <p:spPr>
          <a:xfrm>
            <a:off x="685800" y="1066800"/>
            <a:ext cx="7772400" cy="4953000"/>
          </a:xfrm>
        </p:spPr>
        <p:txBody>
          <a:bodyPr/>
          <a:lstStyle/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ES_tradnl" dirty="0" smtClean="0">
                <a:latin typeface="Arial" charset="0"/>
                <a:ea typeface="ＭＳ Ｐゴシック"/>
                <a:cs typeface="Arial" charset="0"/>
              </a:rPr>
              <a:t>En la década del 70 se empieza a analizar el tema regional en respuesta a las desigualdades y falta de acceso a oportunidades entre el centro y la periferia.</a:t>
            </a:r>
            <a:endParaRPr lang="es-CR" dirty="0" smtClean="0">
              <a:latin typeface="Arial" charset="0"/>
              <a:ea typeface="ＭＳ Ｐゴシック"/>
              <a:cs typeface="Arial" charset="0"/>
            </a:endParaRP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CR" dirty="0" smtClean="0">
                <a:latin typeface="Arial" charset="0"/>
                <a:ea typeface="ＭＳ Ｐゴシック"/>
                <a:cs typeface="Arial" charset="0"/>
              </a:rPr>
              <a:t>El país se divide en 6 regiones de planificación para el desarrollo: Central y 5 regiones periféricas.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ES_tradnl" dirty="0" smtClean="0">
                <a:latin typeface="Arial" charset="0"/>
                <a:ea typeface="ＭＳ Ｐゴシック"/>
                <a:cs typeface="Arial" charset="0"/>
              </a:rPr>
              <a:t>En el marco del Sistema Nacional de Planificación, le corresponde a  MIDEPLAN la coordinación del proceso de planificación regional.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ES_tradnl" dirty="0" smtClean="0">
                <a:latin typeface="Arial" charset="0"/>
                <a:ea typeface="ＭＳ Ｐゴシック"/>
                <a:cs typeface="Arial" charset="0"/>
              </a:rPr>
              <a:t>La consolidación del proceso regional se ve afectado por tendencias internacionales de restricción del gasto y de las inversiones.</a:t>
            </a:r>
            <a:endParaRPr lang="es-CR" dirty="0" smtClean="0">
              <a:latin typeface="Arial" charset="0"/>
              <a:ea typeface="ＭＳ Ｐゴシック"/>
              <a:cs typeface="Arial" charset="0"/>
            </a:endParaRPr>
          </a:p>
          <a:p>
            <a:pPr algn="just"/>
            <a:endParaRPr lang="es-CR" dirty="0" smtClean="0">
              <a:latin typeface="Arial" charset="0"/>
              <a:ea typeface="ＭＳ Ｐゴシック"/>
              <a:cs typeface="Arial" charset="0"/>
            </a:endParaRPr>
          </a:p>
        </p:txBody>
      </p:sp>
      <p:sp>
        <p:nvSpPr>
          <p:cNvPr id="18435" name="3 Título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411162"/>
          </a:xfrm>
        </p:spPr>
        <p:txBody>
          <a:bodyPr/>
          <a:lstStyle/>
          <a:p>
            <a:r>
              <a:rPr lang="es-CR" sz="2400" smtClean="0">
                <a:latin typeface="Arial" charset="0"/>
                <a:ea typeface="ＭＳ Ｐゴシック"/>
                <a:cs typeface="Arial" charset="0"/>
              </a:rPr>
              <a:t/>
            </a:r>
            <a:br>
              <a:rPr lang="es-CR" sz="2400" smtClean="0">
                <a:latin typeface="Arial" charset="0"/>
                <a:ea typeface="ＭＳ Ｐゴシック"/>
                <a:cs typeface="Arial" charset="0"/>
              </a:rPr>
            </a:br>
            <a:r>
              <a:rPr lang="es-CR" sz="2400" smtClean="0">
                <a:latin typeface="Arial" charset="0"/>
                <a:ea typeface="ＭＳ Ｐゴシック"/>
                <a:cs typeface="Arial" charset="0"/>
              </a:rPr>
              <a:t/>
            </a:r>
            <a:br>
              <a:rPr lang="es-CR" sz="2400" smtClean="0">
                <a:latin typeface="Arial" charset="0"/>
                <a:ea typeface="ＭＳ Ｐゴシック"/>
                <a:cs typeface="Arial" charset="0"/>
              </a:rPr>
            </a:br>
            <a:r>
              <a:rPr lang="es-CR" sz="2400" smtClean="0">
                <a:latin typeface="Arial" charset="0"/>
                <a:ea typeface="ＭＳ Ｐゴシック"/>
                <a:cs typeface="Arial" charset="0"/>
              </a:rPr>
              <a:t>Antecedentes de la planificación regional</a:t>
            </a:r>
            <a:br>
              <a:rPr lang="es-CR" sz="2400" smtClean="0">
                <a:latin typeface="Arial" charset="0"/>
                <a:ea typeface="ＭＳ Ｐゴシック"/>
                <a:cs typeface="Arial" charset="0"/>
              </a:rPr>
            </a:br>
            <a:endParaRPr lang="es-CR" sz="2400" smtClean="0">
              <a:latin typeface="Arial" charset="0"/>
              <a:ea typeface="ＭＳ Ｐゴシック"/>
              <a:cs typeface="Arial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324600"/>
            <a:ext cx="1600200" cy="5906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381000" y="685800"/>
            <a:ext cx="8458200" cy="5486400"/>
          </a:xfrm>
        </p:spPr>
        <p:txBody>
          <a:bodyPr/>
          <a:lstStyle/>
          <a:p>
            <a:pPr algn="just" eaLnBrk="1" hangingPunct="1">
              <a:spcBef>
                <a:spcPts val="100"/>
              </a:spcBef>
              <a:spcAft>
                <a:spcPts val="1200"/>
              </a:spcAft>
            </a:pPr>
            <a:r>
              <a:rPr lang="es-CR" dirty="0" smtClean="0">
                <a:latin typeface="Arial" charset="0"/>
                <a:ea typeface="ＭＳ Ｐゴシック"/>
                <a:cs typeface="Arial" charset="0"/>
              </a:rPr>
              <a:t>Inseguridad ciudadana  </a:t>
            </a:r>
          </a:p>
          <a:p>
            <a:pPr algn="just" eaLnBrk="1" hangingPunct="1">
              <a:spcBef>
                <a:spcPts val="100"/>
              </a:spcBef>
              <a:spcAft>
                <a:spcPts val="1200"/>
              </a:spcAft>
            </a:pPr>
            <a:r>
              <a:rPr lang="es-CR" dirty="0" smtClean="0">
                <a:latin typeface="Arial" charset="0"/>
                <a:ea typeface="ＭＳ Ｐゴシック"/>
                <a:cs typeface="Arial" charset="0"/>
              </a:rPr>
              <a:t>Altos niveles de pobreza principalmente en las regiones periféricas</a:t>
            </a:r>
          </a:p>
          <a:p>
            <a:pPr algn="just" eaLnBrk="1" hangingPunct="1">
              <a:spcBef>
                <a:spcPts val="100"/>
              </a:spcBef>
              <a:spcAft>
                <a:spcPts val="1200"/>
              </a:spcAft>
            </a:pPr>
            <a:r>
              <a:rPr lang="es-CR" dirty="0" smtClean="0">
                <a:latin typeface="Arial" charset="0"/>
                <a:ea typeface="ＭＳ Ｐゴシック"/>
                <a:cs typeface="Arial" charset="0"/>
              </a:rPr>
              <a:t>Poca inversión que influye en la generación de empleo y aumento de ingresos</a:t>
            </a:r>
          </a:p>
          <a:p>
            <a:pPr algn="just" eaLnBrk="1" hangingPunct="1">
              <a:spcBef>
                <a:spcPts val="100"/>
              </a:spcBef>
              <a:spcAft>
                <a:spcPts val="1200"/>
              </a:spcAft>
            </a:pPr>
            <a:r>
              <a:rPr lang="es-CR" dirty="0" smtClean="0">
                <a:latin typeface="Arial" charset="0"/>
                <a:ea typeface="ＭＳ Ｐゴシック"/>
                <a:cs typeface="Arial" charset="0"/>
              </a:rPr>
              <a:t>Debilidad  institucional en la toma de  decisiones </a:t>
            </a:r>
          </a:p>
          <a:p>
            <a:pPr algn="just" eaLnBrk="1" hangingPunct="1">
              <a:spcBef>
                <a:spcPts val="100"/>
              </a:spcBef>
              <a:spcAft>
                <a:spcPts val="1200"/>
              </a:spcAft>
            </a:pPr>
            <a:r>
              <a:rPr lang="es-CR" dirty="0" smtClean="0">
                <a:latin typeface="Arial" charset="0"/>
                <a:ea typeface="ＭＳ Ｐゴシック"/>
                <a:cs typeface="Arial" charset="0"/>
              </a:rPr>
              <a:t>Ausencia de planificación de largo plazo</a:t>
            </a:r>
          </a:p>
          <a:p>
            <a:pPr algn="just" eaLnBrk="1" hangingPunct="1">
              <a:spcBef>
                <a:spcPts val="100"/>
              </a:spcBef>
              <a:spcAft>
                <a:spcPts val="1200"/>
              </a:spcAft>
            </a:pPr>
            <a:r>
              <a:rPr lang="es-MX" dirty="0" smtClean="0">
                <a:latin typeface="Arial" charset="0"/>
                <a:ea typeface="ＭＳ Ｐゴシック"/>
                <a:cs typeface="Arial" charset="0"/>
              </a:rPr>
              <a:t>Falta de Gestión eficiente y racional en el uso de los recursos naturales</a:t>
            </a:r>
          </a:p>
          <a:p>
            <a:pPr algn="just">
              <a:spcBef>
                <a:spcPts val="100"/>
              </a:spcBef>
              <a:buFontTx/>
              <a:buChar char="•"/>
            </a:pPr>
            <a:r>
              <a:rPr lang="es-MX" dirty="0" smtClean="0">
                <a:latin typeface="Arial" charset="0"/>
                <a:ea typeface="ＭＳ Ｐゴシック"/>
                <a:cs typeface="Arial" charset="0"/>
              </a:rPr>
              <a:t>Deficiente Infraestructura vial y  de telecomunicaciones </a:t>
            </a:r>
          </a:p>
          <a:p>
            <a:pPr algn="just">
              <a:spcBef>
                <a:spcPts val="300"/>
              </a:spcBef>
              <a:buFontTx/>
              <a:buChar char="•"/>
            </a:pPr>
            <a:r>
              <a:rPr lang="es-MX" dirty="0" smtClean="0">
                <a:latin typeface="Arial" charset="0"/>
                <a:ea typeface="ＭＳ Ｐゴシック"/>
                <a:cs typeface="Arial" charset="0"/>
              </a:rPr>
              <a:t>Ausencia de planes de ordenamiento territorial a escala local y regional</a:t>
            </a:r>
          </a:p>
          <a:p>
            <a:pPr algn="just">
              <a:spcBef>
                <a:spcPts val="300"/>
              </a:spcBef>
              <a:buFontTx/>
              <a:buChar char="•"/>
            </a:pPr>
            <a:r>
              <a:rPr lang="es-MX" dirty="0" smtClean="0">
                <a:latin typeface="Arial" charset="0"/>
                <a:ea typeface="ＭＳ Ｐゴシック"/>
                <a:cs typeface="Arial" charset="0"/>
              </a:rPr>
              <a:t>Desarticulación institucional.</a:t>
            </a:r>
          </a:p>
          <a:p>
            <a:pPr algn="just">
              <a:spcBef>
                <a:spcPts val="300"/>
              </a:spcBef>
              <a:buFontTx/>
              <a:buChar char="•"/>
            </a:pPr>
            <a:r>
              <a:rPr lang="es-MX" dirty="0" smtClean="0">
                <a:latin typeface="Arial" charset="0"/>
                <a:ea typeface="ＭＳ Ｐゴシック"/>
                <a:cs typeface="Arial" charset="0"/>
              </a:rPr>
              <a:t>Falta de integración de planes locales, regionales y nacionales con participación ciudadana</a:t>
            </a:r>
            <a:endParaRPr lang="es-ES" dirty="0" smtClean="0">
              <a:latin typeface="Arial" charset="0"/>
              <a:ea typeface="ＭＳ Ｐゴシック"/>
              <a:cs typeface="Arial" charset="0"/>
            </a:endParaRPr>
          </a:p>
          <a:p>
            <a:pPr algn="just"/>
            <a:endParaRPr lang="es-CR" dirty="0" smtClean="0">
              <a:latin typeface="Arial" charset="0"/>
              <a:ea typeface="ＭＳ Ｐゴシック"/>
              <a:cs typeface="Arial" charset="0"/>
            </a:endParaRPr>
          </a:p>
          <a:p>
            <a:pPr algn="just"/>
            <a:endParaRPr lang="es-CR" dirty="0" smtClean="0">
              <a:latin typeface="Arial" charset="0"/>
              <a:ea typeface="ＭＳ Ｐゴシック"/>
              <a:cs typeface="Arial" charset="0"/>
            </a:endParaRPr>
          </a:p>
          <a:p>
            <a:pPr algn="just"/>
            <a:endParaRPr lang="es-CR" dirty="0" smtClean="0">
              <a:latin typeface="Arial" charset="0"/>
              <a:ea typeface="ＭＳ Ｐゴシック"/>
              <a:cs typeface="Arial" charset="0"/>
            </a:endParaRPr>
          </a:p>
        </p:txBody>
      </p:sp>
      <p:sp>
        <p:nvSpPr>
          <p:cNvPr id="22531" name="3 Título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411162"/>
          </a:xfrm>
        </p:spPr>
        <p:txBody>
          <a:bodyPr/>
          <a:lstStyle/>
          <a:p>
            <a:r>
              <a:rPr lang="es-CR" sz="2400" smtClean="0">
                <a:latin typeface="Arial" charset="0"/>
                <a:ea typeface="ＭＳ Ｐゴシック"/>
                <a:cs typeface="Arial" charset="0"/>
              </a:rPr>
              <a:t>Elementos de diagnóstico regional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324600"/>
            <a:ext cx="1600200" cy="5906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/>
          <p:cNvSpPr>
            <a:spLocks noGrp="1"/>
          </p:cNvSpPr>
          <p:nvPr>
            <p:ph idx="4294967295"/>
          </p:nvPr>
        </p:nvSpPr>
        <p:spPr>
          <a:xfrm>
            <a:off x="609600" y="838200"/>
            <a:ext cx="8077200" cy="4953000"/>
          </a:xfrm>
        </p:spPr>
        <p:txBody>
          <a:bodyPr/>
          <a:lstStyle/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ES_tradnl" dirty="0" smtClean="0">
                <a:latin typeface="Arial" charset="0"/>
                <a:ea typeface="ＭＳ Ｐゴシック"/>
                <a:cs typeface="Arial" charset="0"/>
              </a:rPr>
              <a:t>Puertos y aeropuertos que fomentan el desarrollo de actividades económicas</a:t>
            </a:r>
            <a:endParaRPr lang="es-CR" dirty="0" smtClean="0">
              <a:latin typeface="Arial" charset="0"/>
              <a:ea typeface="ＭＳ Ｐゴシック"/>
              <a:cs typeface="Arial" charset="0"/>
            </a:endParaRP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CR" dirty="0" smtClean="0">
                <a:latin typeface="Arial" charset="0"/>
                <a:ea typeface="ＭＳ Ｐゴシック"/>
                <a:cs typeface="Arial" charset="0"/>
              </a:rPr>
              <a:t>Recursos naturales protegidos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ES_tradnl" dirty="0" smtClean="0">
                <a:latin typeface="Arial" charset="0"/>
                <a:ea typeface="ＭＳ Ｐゴシック"/>
                <a:cs typeface="Arial" charset="0"/>
              </a:rPr>
              <a:t>Producción agropecuaria de exportación y de consumo local (Seguridad alimentaria)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ES_tradnl" dirty="0" smtClean="0">
                <a:latin typeface="Arial" charset="0"/>
                <a:ea typeface="ＭＳ Ｐゴシック"/>
                <a:cs typeface="Arial" charset="0"/>
              </a:rPr>
              <a:t>Opciones de turismo de playa, montaña y de investigación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ES_tradnl" dirty="0" smtClean="0">
                <a:latin typeface="Arial" charset="0"/>
                <a:ea typeface="ＭＳ Ｐゴシック"/>
                <a:cs typeface="Arial" charset="0"/>
              </a:rPr>
              <a:t>Recurso Humano comprometido con el desarrollo de las regiones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ES_tradnl" dirty="0" smtClean="0">
                <a:latin typeface="Arial" charset="0"/>
                <a:ea typeface="ＭＳ Ｐゴシック"/>
                <a:cs typeface="Arial" charset="0"/>
              </a:rPr>
              <a:t>Capacidad organizativa alrededor de generación de proyectos productivos y de desarrollo comunal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ES_tradnl" dirty="0" smtClean="0">
                <a:latin typeface="Arial" charset="0"/>
                <a:ea typeface="ＭＳ Ｐゴシック"/>
                <a:cs typeface="Arial" charset="0"/>
              </a:rPr>
              <a:t>Cobertura de servicios públicos</a:t>
            </a:r>
          </a:p>
          <a:p>
            <a:pPr algn="just" eaLnBrk="1" hangingPunct="1">
              <a:lnSpc>
                <a:spcPct val="140000"/>
              </a:lnSpc>
              <a:spcBef>
                <a:spcPct val="0"/>
              </a:spcBef>
            </a:pPr>
            <a:r>
              <a:rPr lang="es-ES_tradnl" dirty="0" smtClean="0">
                <a:latin typeface="Arial" charset="0"/>
                <a:ea typeface="ＭＳ Ｐゴシック"/>
                <a:cs typeface="Arial" charset="0"/>
              </a:rPr>
              <a:t>Interconexión vial</a:t>
            </a:r>
            <a:endParaRPr lang="es-CR" dirty="0" smtClean="0">
              <a:latin typeface="Arial" charset="0"/>
              <a:ea typeface="ＭＳ Ｐゴシック"/>
              <a:cs typeface="Arial" charset="0"/>
            </a:endParaRPr>
          </a:p>
        </p:txBody>
      </p:sp>
      <p:sp>
        <p:nvSpPr>
          <p:cNvPr id="26627" name="3 Título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411162"/>
          </a:xfrm>
        </p:spPr>
        <p:txBody>
          <a:bodyPr/>
          <a:lstStyle/>
          <a:p>
            <a:r>
              <a:rPr lang="es-CR" sz="2400" smtClean="0">
                <a:latin typeface="Arial" charset="0"/>
                <a:ea typeface="ＭＳ Ｐゴシック"/>
                <a:cs typeface="Arial" charset="0"/>
              </a:rPr>
              <a:t>Potencialidades regionales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324600"/>
            <a:ext cx="1600200" cy="5906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3 Título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411162"/>
          </a:xfrm>
        </p:spPr>
        <p:txBody>
          <a:bodyPr/>
          <a:lstStyle/>
          <a:p>
            <a:r>
              <a:rPr lang="es-ES" sz="2400" dirty="0" smtClean="0"/>
              <a:t>Regiones de Planificación</a:t>
            </a:r>
            <a:endParaRPr lang="es-CR" sz="2400" dirty="0" smtClean="0">
              <a:latin typeface="Arial" charset="0"/>
              <a:ea typeface="ＭＳ Ｐゴシック"/>
              <a:cs typeface="Arial" charset="0"/>
            </a:endParaRPr>
          </a:p>
        </p:txBody>
      </p:sp>
      <p:pic>
        <p:nvPicPr>
          <p:cNvPr id="4" name="Picture 2" descr="C:\Documentos\Regiones CR\Regiones Decre16068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1218084" y="838200"/>
            <a:ext cx="6526213" cy="4876800"/>
          </a:xfrm>
          <a:noFill/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6324600"/>
            <a:ext cx="1600200" cy="5906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idepl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a de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15770</TotalTime>
  <Words>1165</Words>
  <Application>Microsoft Office PowerPoint</Application>
  <PresentationFormat>Presentación en pantalla (4:3)</PresentationFormat>
  <Paragraphs>142</Paragraphs>
  <Slides>19</Slides>
  <Notes>19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19</vt:i4>
      </vt:variant>
    </vt:vector>
  </HeadingPairs>
  <TitlesOfParts>
    <vt:vector size="21" baseType="lpstr">
      <vt:lpstr>Office Theme</vt:lpstr>
      <vt:lpstr>Mideplan</vt:lpstr>
      <vt:lpstr>Presentación de PowerPoint</vt:lpstr>
      <vt:lpstr>Contexto general</vt:lpstr>
      <vt:lpstr>División Política Administrativa</vt:lpstr>
      <vt:lpstr>Brechas regionales</vt:lpstr>
      <vt:lpstr>Presentación de PowerPoint</vt:lpstr>
      <vt:lpstr>  Antecedentes de la planificación regional </vt:lpstr>
      <vt:lpstr>Elementos de diagnóstico regional</vt:lpstr>
      <vt:lpstr>Potencialidades regionales</vt:lpstr>
      <vt:lpstr>Regiones de Planificación</vt:lpstr>
      <vt:lpstr>Actual Administración de Gobierno 2010-2014: Estrategia de abordaje de la planificación regional</vt:lpstr>
      <vt:lpstr>OBJETIVO</vt:lpstr>
      <vt:lpstr>ESTRUCTURA ORGANIZATIVA PARA EL ABORDAJE</vt:lpstr>
      <vt:lpstr>Presentación de PowerPoint</vt:lpstr>
      <vt:lpstr>Funciones de MIDEPLAN en planificación regional</vt:lpstr>
      <vt:lpstr>ACCIONES (1)</vt:lpstr>
      <vt:lpstr>ACCIONES (2)</vt:lpstr>
      <vt:lpstr>INSTANCIAS DE COORDINACIÓN REGIONAL Y CANTONAL</vt:lpstr>
      <vt:lpstr>Fortalezas del proceso de planificación regional</vt:lpstr>
      <vt:lpstr>Presentación de PowerPoint</vt:lpstr>
    </vt:vector>
  </TitlesOfParts>
  <Company>The University of North Carolina at Chapel Hill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MIDEPLAN</dc:creator>
  <cp:lastModifiedBy>Wendy Fallas Ramírez</cp:lastModifiedBy>
  <cp:revision>1387</cp:revision>
  <dcterms:created xsi:type="dcterms:W3CDTF">2009-07-04T00:59:52Z</dcterms:created>
  <dcterms:modified xsi:type="dcterms:W3CDTF">2013-06-24T22:22:09Z</dcterms:modified>
</cp:coreProperties>
</file>